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6EA08-B548-4773-A1DD-586DE6D0C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30BAD-B935-4E94-A683-0BF0C6549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ADE54-3659-450A-B842-8E3EAB3D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1BDF-92AB-4896-963B-824F325E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2276E-C793-4D11-A6D0-12E34616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2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1498-6028-496E-93F7-346A770A7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D33CF-5F0E-4E64-8F9B-EED7768BC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21FCE-2C0A-4741-B9AF-98E38954E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46CCB-7BBE-48E3-AF06-78612B59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D416F-FAD0-4795-8AAB-0F2A30F7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3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A5FA2-64AE-4512-9FA2-3AEE372B6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C45CF-6D73-41AF-B6E7-9404D904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BB544-9482-4098-9085-FD537173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3B6CA-4C60-469E-B4DA-2A78FB5C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F83E4-A1F2-464F-9518-38577C5B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6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EFCFF-295C-4566-A9BD-8B914019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77725-DE34-43BC-8B2A-33535C2E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B1A2F-73DE-4B36-8DAC-223083F9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FE3D6-6C26-4A3E-A7D7-481582210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20FA9-CC9C-4754-B7AF-3069560A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BF4F-B1B8-4D75-98C9-27E8DDDCA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6F1E4-AE6B-4117-A2EA-080C3F152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84701-297E-43F8-942B-0DDDB4B0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C6C6-B12C-4A48-8558-3407EF47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2BEEE-B949-4AF0-9887-EF8CD377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0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8573-56AD-4459-A1F0-30C1176B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A63EA-D2A1-473C-A4C0-CEDFC5444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7EC4B-81E1-4E5D-9A3E-EC7DF7CB6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5B204-3E0E-4F3A-AF17-D9F87B53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A82A6-5A3A-45C0-8F89-BA0C1F66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A4DCE-BE1B-45D2-8FAB-0B0CD3935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6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A35D7-B256-41A6-97C3-6A5437EAA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86A99-C11C-4E45-B2E8-B65BE417C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7D4E9-301B-49CA-B979-7D570C281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78A05-E6AD-40C7-AAAD-405E0E8F7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446C1B-3FD1-4389-B689-211FE0AD8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D5EF7-2490-4F3A-97E7-F56D78F8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AAE01-0C7C-4DF9-9310-C52C3A58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3B943-A2D8-4627-8D92-70A7B820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2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48A6-E282-4AC0-BDA9-DAE319A2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69066A-1698-4EB4-9F52-4FE19838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3A62C-E670-4176-9C53-A35954EB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987B9-A396-4C66-B61F-D4E272B9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4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47D77-08F0-497A-B7B6-7A41B23E7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965D2-E0CC-4A62-8FA5-71FA7A671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27519-FD43-41B0-B1FC-A3A5379B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F58F4-3D06-4F02-8703-AD25805F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D968-7E46-4741-85DE-E22469BFF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63349-7F93-415A-BE23-098027F07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39797-6596-4EC6-9054-C281E9E4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4726E-AF85-447B-B819-2781E8D4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B4C82-D60A-42B3-994C-21FAFC215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0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E3C3-23DB-4320-8BBC-EC026ABC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087E2F-4204-46A1-8903-BBC8F53A7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E9CF2-23E5-402C-BC14-3FBBFC3BC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2D7AD-8F22-432D-B546-1737BC34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ADAD7-3DF9-4391-BA68-04A63298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BF379-7742-445D-8533-0D5136C5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8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9ACCB-B24C-4783-9346-F8E13B36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B304E-0799-425D-B531-07A503A67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E10BA-E2CE-41DF-AFC4-0185A8F93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BC1C3-576C-468A-AFFA-EC2A5AC2783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2CD60-0C36-4E32-87A9-AE9E09A63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31CDA-B351-49BE-9691-1CA288079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D9CB-CCDB-4D93-AF38-A780A8082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4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cessingmagazine.com/chemical-engineers-select-top-10-inventions-of-modern-era/" TargetMode="External"/><Relationship Id="rId2" Type="http://schemas.openxmlformats.org/officeDocument/2006/relationships/hyperlink" Target="https://ichemeblog.org/2014/09/04/ten-future-careers-of-chemical-engineers-day-10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yscale.com/research/US/Job=Chemical_Engineer/Salar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legecalc.org/majors/chemical-engineer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dn.careeronestop.org/OccVids/OccupationVideos/17-2041.00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0500-D635-40C8-A69A-84F44C2CE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Chemical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25FD3-EECD-4CD3-9A37-6B2FF298BF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Nan </a:t>
            </a:r>
            <a:r>
              <a:rPr lang="en-US" dirty="0" err="1"/>
              <a:t>Khaing</a:t>
            </a:r>
            <a:endParaRPr lang="en-US" dirty="0"/>
          </a:p>
          <a:p>
            <a:r>
              <a:rPr lang="en-US" dirty="0" err="1"/>
              <a:t>Yuxiang</a:t>
            </a:r>
            <a:r>
              <a:rPr lang="en-US" dirty="0"/>
              <a:t> Xu</a:t>
            </a:r>
          </a:p>
          <a:p>
            <a:r>
              <a:rPr lang="en-US" dirty="0"/>
              <a:t>Matthew Ernst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3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C2532-9AFF-4E65-9D57-D64FBACD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384C-C9FE-43C7-880C-1453F834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https://ichemeblog.org/2014/09/04/ten-future-careers-of-chemical-engineers-day-100/</a:t>
            </a:r>
            <a:endParaRPr lang="en-US" dirty="0"/>
          </a:p>
          <a:p>
            <a:r>
              <a:rPr lang="en-US" dirty="0">
                <a:hlinkClick r:id="rId3"/>
              </a:rPr>
              <a:t>https://www.processingmagazine.com/chemical-engineers-select-top-10-inventions-of-modern-era/</a:t>
            </a:r>
            <a:endParaRPr lang="en-US" dirty="0"/>
          </a:p>
          <a:p>
            <a:r>
              <a:rPr lang="en-US" dirty="0">
                <a:hlinkClick r:id="rId4"/>
              </a:rPr>
              <a:t>http://www.payscale.com/research/US/Job=Chemical_Engineer/Salary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3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ECBB4-46FA-44CD-9A26-18160B0C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Salary/earnings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77078-6299-4930-8A63-BE97FF28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average pay for a chemical engineer is roughly $73K per year</a:t>
            </a:r>
          </a:p>
          <a:p>
            <a:r>
              <a:rPr lang="en-US" dirty="0"/>
              <a:t>Pay ranges for chemical engineers range between $51K and $119K</a:t>
            </a:r>
          </a:p>
          <a:p>
            <a:r>
              <a:rPr lang="en-US" dirty="0"/>
              <a:t>This can include up to $15K in bonuses and $10K in profit sharing</a:t>
            </a:r>
          </a:p>
        </p:txBody>
      </p:sp>
    </p:spTree>
    <p:extLst>
      <p:ext uri="{BB962C8B-B14F-4D97-AF65-F5344CB8AC3E}">
        <p14:creationId xmlns:p14="http://schemas.microsoft.com/office/powerpoint/2010/main" val="376844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AC21-1A01-43D6-95C9-0527F834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contributors/inventors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91DB6-AFFC-40F4-B290-648356F5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George Edward Davis (1850-1907)</a:t>
            </a:r>
          </a:p>
          <a:p>
            <a:pPr lvl="1"/>
            <a:r>
              <a:rPr lang="en-US" dirty="0"/>
              <a:t>Father of Discipline of Chemical Engineering</a:t>
            </a:r>
          </a:p>
          <a:p>
            <a:pPr lvl="1"/>
            <a:r>
              <a:rPr lang="en-US" dirty="0"/>
              <a:t>Lectures in the University of Manchester of Science and Technology</a:t>
            </a:r>
          </a:p>
          <a:p>
            <a:pPr lvl="1"/>
            <a:r>
              <a:rPr lang="en-US" dirty="0"/>
              <a:t>Wrote “A Handbook of Chemical Engineering”</a:t>
            </a:r>
          </a:p>
          <a:p>
            <a:r>
              <a:rPr lang="en-US" dirty="0"/>
              <a:t>Robert Samuel Langer, Jr. (1948-present)</a:t>
            </a:r>
          </a:p>
          <a:p>
            <a:pPr lvl="1"/>
            <a:r>
              <a:rPr lang="en-US" dirty="0"/>
              <a:t>Father of </a:t>
            </a:r>
            <a:r>
              <a:rPr lang="en-US"/>
              <a:t>Tissue Engineering; </a:t>
            </a:r>
            <a:r>
              <a:rPr lang="en-US" dirty="0"/>
              <a:t>engineered blood vessels and muscle tissue</a:t>
            </a:r>
          </a:p>
          <a:p>
            <a:pPr lvl="1"/>
            <a:r>
              <a:rPr lang="en-US" dirty="0"/>
              <a:t>Known for contributions to medicine and biotechnology</a:t>
            </a:r>
          </a:p>
          <a:p>
            <a:r>
              <a:rPr lang="en-US" dirty="0"/>
              <a:t>Margaret Hutchinson Rousseau (1910-2000) </a:t>
            </a:r>
          </a:p>
          <a:p>
            <a:pPr lvl="1"/>
            <a:r>
              <a:rPr lang="en-US" dirty="0"/>
              <a:t>First woman to receive doctorate in Chemical Engineering</a:t>
            </a:r>
          </a:p>
          <a:p>
            <a:pPr lvl="1"/>
            <a:r>
              <a:rPr lang="en-US" dirty="0"/>
              <a:t>Known for producing the first penicillin plant</a:t>
            </a:r>
          </a:p>
          <a:p>
            <a:pPr lvl="1"/>
            <a:r>
              <a:rPr lang="en-US" dirty="0"/>
              <a:t>Also known for processes involving high octane gasoline</a:t>
            </a:r>
          </a:p>
        </p:txBody>
      </p:sp>
    </p:spTree>
    <p:extLst>
      <p:ext uri="{BB962C8B-B14F-4D97-AF65-F5344CB8AC3E}">
        <p14:creationId xmlns:p14="http://schemas.microsoft.com/office/powerpoint/2010/main" val="373526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2F57-835E-4864-B039-6A2D96A5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8FD07-5B74-46F8-8AB8-877ADD93F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 engineers design and develop chemical manufacturing processes. </a:t>
            </a:r>
          </a:p>
          <a:p>
            <a:r>
              <a:rPr lang="en-US" dirty="0"/>
              <a:t>They apply principles of chemistry, physics, and mathematics to solve problems involving food, drugs, chemicals, etc. </a:t>
            </a:r>
          </a:p>
          <a:p>
            <a:r>
              <a:rPr lang="en-US" dirty="0"/>
              <a:t>Chemical engineers are expected to design, plan, troubleshoot, and research plans and procedures regarding chemical manufacturing devices or processes. </a:t>
            </a:r>
          </a:p>
        </p:txBody>
      </p:sp>
    </p:spTree>
    <p:extLst>
      <p:ext uri="{BB962C8B-B14F-4D97-AF65-F5344CB8AC3E}">
        <p14:creationId xmlns:p14="http://schemas.microsoft.com/office/powerpoint/2010/main" val="106244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0C3F-0CB3-4D6F-BA2A-CE17125F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Inventions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EBAC3-61B9-4FBA-9A8D-25A67F46D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major inventions brought as a result of chemical engineering:</a:t>
            </a:r>
          </a:p>
          <a:p>
            <a:r>
              <a:rPr lang="en-US" dirty="0"/>
              <a:t>Antibiotics-any molecule made by a microbe that antagonizes the growth of other microbes. Development began in 1945-1955 with penicillin, streptomycin, and tetracycline. </a:t>
            </a:r>
          </a:p>
          <a:p>
            <a:r>
              <a:rPr lang="en-US" dirty="0"/>
              <a:t>Plastics-all plastics are made from the same type of material: polymers; molecules made of carbon. In the 1840s, the Americans and the British made vulcanized rubber by treating it with sulfur to make it more durable.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1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870C8-1F7C-4B63-A0D3-EAF22891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Educational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784F8-04BD-4823-88CA-593BD760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Must have bachelor’s in chemical engineering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(takes 4 years of study in classroom, laboratory, and field)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Science courses such as biology, chemistry, and physics are critical in becoming a chemical engineer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Math courses like algebra, trigonometry, and calculus are also essential</a:t>
            </a:r>
          </a:p>
        </p:txBody>
      </p:sp>
    </p:spTree>
    <p:extLst>
      <p:ext uri="{BB962C8B-B14F-4D97-AF65-F5344CB8AC3E}">
        <p14:creationId xmlns:p14="http://schemas.microsoft.com/office/powerpoint/2010/main" val="54671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Cost of education</a:t>
            </a:r>
            <a:br>
              <a:rPr lang="en-US" dirty="0"/>
            </a:br>
            <a:br>
              <a:rPr lang="en-US" sz="2700" dirty="0"/>
            </a:b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Indiana Colleges Offering Four Year Bachelor’s Degrees in Chemical Engineering</a:t>
            </a: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7017" y="2168433"/>
          <a:ext cx="11220993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0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8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Out Of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State Total Cost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State Total Cost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Purdue University Main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$40,054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$21,252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1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Trine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42,910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$42,910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l"/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Rose Human Institute of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Technology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$61,003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$61,003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University of Notre Dame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$65,093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$65,093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30517" y="5961407"/>
            <a:ext cx="75207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u="sng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en-US" sz="2000" b="1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http://www.collegecalc.org/majors/chemical-engineering/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B053-A224-49C7-AD64-C93E59A2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Day In The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0861-E072-4103-9DC0-427919649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offices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Laboratories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industrial settings to oversee production.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Their main tasks involve overseeing direct operations or solving onsite problems.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They must work with technicians and mechanics in designing systems and putting them into practice. </a:t>
            </a:r>
          </a:p>
          <a:p>
            <a:r>
              <a:rPr lang="en-US" sz="2000" u="sng" dirty="0">
                <a:hlinkClick r:id="rId2"/>
              </a:rPr>
              <a:t>https://cdn.careeronestop.org/OccVids/OccupationVideos/17-2041.00.mp4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 descr="0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597" y="178654"/>
            <a:ext cx="4960007" cy="350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8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F278-A19F-4A72-8A1E-92565557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things to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9CA38-79D2-45A7-A5AD-55EDCFCB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possible future career choices for chemical engineers. Here are a few:</a:t>
            </a:r>
          </a:p>
          <a:p>
            <a:pPr lvl="1"/>
            <a:r>
              <a:rPr lang="en-US" dirty="0"/>
              <a:t>Space fuel: chemical engineers are working to find new sources for fuels, such as hydrogen cells, fusion technology, bio-refineries, etc.</a:t>
            </a:r>
          </a:p>
          <a:p>
            <a:pPr lvl="1"/>
            <a:r>
              <a:rPr lang="en-US" dirty="0"/>
              <a:t>Genetic pharmacy: farmers of the future will grow genetically engineered plants to produce proteins and pharmaceuticals, relying heavily on chemical engineers to work on the processes involved</a:t>
            </a:r>
          </a:p>
          <a:p>
            <a:pPr lvl="1"/>
            <a:r>
              <a:rPr lang="en-US" dirty="0"/>
              <a:t>Vertical agriculture: the use of vertical farms to increase food production will rely on chemical engineers to increase our food yields and reduce environmental damage. </a:t>
            </a:r>
          </a:p>
        </p:txBody>
      </p:sp>
    </p:spTree>
    <p:extLst>
      <p:ext uri="{BB962C8B-B14F-4D97-AF65-F5344CB8AC3E}">
        <p14:creationId xmlns:p14="http://schemas.microsoft.com/office/powerpoint/2010/main" val="1087534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582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Chemical Engineering</vt:lpstr>
      <vt:lpstr>Salary/earnings</vt:lpstr>
      <vt:lpstr>Early contributors/inventors</vt:lpstr>
      <vt:lpstr>Expected Need</vt:lpstr>
      <vt:lpstr>Major Inventions</vt:lpstr>
      <vt:lpstr>Educational requirements</vt:lpstr>
      <vt:lpstr> Cost of education  Indiana Colleges Offering Four Year Bachelor’s Degrees in Chemical Engineering</vt:lpstr>
      <vt:lpstr>A Day In The Life</vt:lpstr>
      <vt:lpstr>Future things to design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Engineering Technology</dc:title>
  <dc:creator>Matthew Ernst</dc:creator>
  <cp:lastModifiedBy>Matthew Ernst</cp:lastModifiedBy>
  <cp:revision>22</cp:revision>
  <dcterms:created xsi:type="dcterms:W3CDTF">2017-08-29T23:26:24Z</dcterms:created>
  <dcterms:modified xsi:type="dcterms:W3CDTF">2017-09-18T23:13:28Z</dcterms:modified>
</cp:coreProperties>
</file>